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3"/>
  </p:notesMasterIdLst>
  <p:sldIdLst>
    <p:sldId id="262" r:id="rId11"/>
    <p:sldId id="263" r:id="rId12"/>
    <p:sldId id="267" r:id="rId13"/>
    <p:sldId id="266" r:id="rId14"/>
    <p:sldId id="256" r:id="rId15"/>
    <p:sldId id="274" r:id="rId16"/>
    <p:sldId id="275" r:id="rId17"/>
    <p:sldId id="268" r:id="rId18"/>
    <p:sldId id="257" r:id="rId19"/>
    <p:sldId id="258" r:id="rId20"/>
    <p:sldId id="261" r:id="rId21"/>
    <p:sldId id="276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Tempus Sans ITC" panose="04020404030D07020202" pitchFamily="8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5978" autoAdjust="0"/>
  </p:normalViewPr>
  <p:slideViewPr>
    <p:cSldViewPr>
      <p:cViewPr varScale="1">
        <p:scale>
          <a:sx n="54" d="100"/>
          <a:sy n="54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B8AC-1E2C-4B76-A99A-E96883D54770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EFB5-C2B6-4A10-AE66-7A60CBAE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1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EFB5-C2B6-4A10-AE66-7A60CBAEF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4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4F54-E090-4AC6-9F39-3DF60EE0AE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7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58C12-7235-4836-8441-AEFBC10A1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4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1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2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4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3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B619E-0C0A-436C-8683-2E72E72BB5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3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0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6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8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31CF-28D3-4866-85B2-4874EBD283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3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9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1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76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A8F0-33BC-4BDA-A874-DF1D234978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37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51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9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937C-CFBD-4D4D-9073-E72FDF14A4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99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86E6-0BE2-46B6-902B-94716FD5D3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2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2DB4-85D4-40CC-824B-C1D5EDC003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79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A63C8-321F-4311-971E-398FBDB1D3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78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912B-E715-4EE4-9B0D-F657CCD346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6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3483-7A9D-4DDA-BB1A-D3190A72E6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1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1319-AC30-4088-8FBA-EFE555A433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6DA5-AF13-40AD-ACEC-B281F9F7D0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9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D8CD7-507C-4B50-A04F-F5A6E10B5E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7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9ADBD-8D2F-472A-913A-1B6AB14DC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7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6A1A8-2EEC-451A-AFB5-882FAB578B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3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6AB5F-0BD2-459E-9744-9C9020BF9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2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0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8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2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C56-7FC1-4114-90B2-ADFF60370B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0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4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9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BB42-45F7-4086-9680-3235736072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0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5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12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5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95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30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1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05CF-B539-439C-99F4-87DAEC13C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3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9C2A5-D439-4E51-A9E4-27478A693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6CE4-4D5D-4993-94ED-15307F1085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4EEEA-A2FF-4788-AC9D-A9617A054E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93CA-5E3B-4812-B864-85CB90540F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1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C358-1B5F-49C3-A1EE-8385C82494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37F66-E877-4645-BF39-31CFC91AA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6B19-BE69-4E66-8CA4-2D2489B4C5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0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CCF4-6671-4F40-A583-589B0D42A3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4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45DFA-1833-4F9D-A136-8BDC4ECD75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0EB8-5DE6-45B4-8F68-E143BD39E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1E45-6FCF-4701-9357-2ABD9DAAD1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3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EE94-3659-4D26-9D19-AC91091856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44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7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09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165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9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7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829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31B6-C764-46F7-BB05-B74495033C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2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0CA0-FE6E-4BF5-AD4C-92758F077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EEC5-53A8-47BE-B0C0-447638D3FA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C7CD-4AA9-48A3-8F27-29877CC466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E98-5563-4884-BEDB-9B6CAF32D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9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3941-4999-4C40-A770-774CC86F79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69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4A2F-B40D-4E65-975A-ED53AA077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99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C2A62-5A86-434D-9D50-FC46528C37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2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0A9A-5E25-4EC4-826D-D832FBD83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58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DFA3-113E-44CF-BFD6-D7535D017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81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85A-F5FD-47E9-934B-1D9BC3C37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08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4899-F79A-45CC-8DD1-C7A592ABAF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microsoft.com/office/2007/relationships/hdphoto" Target="../media/hdphoto2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3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4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2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3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2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3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E49D1C-1A8E-442D-8A74-3D3602B924C4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01" name="Picture 177" descr="teaching with authority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1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2099E0-97DE-4F51-9E3E-5F1EDFA6D063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02" name="Picture 178" descr="teaching with authority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A9E57-2B7F-4A81-8F2F-E43ABFD6BBC9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79" name="Picture 183" descr="teaching with authority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8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335A3-6438-4125-8BAA-E3C2A107D57A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50" name="Picture 90" descr="teaching with autho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047999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ClearviewText Thin" pitchFamily="34" charset="0"/>
              </a:rPr>
              <a:t>There is Strictness in God’s law</a:t>
            </a:r>
          </a:p>
          <a:p>
            <a:pPr lvl="1" eaLnBrk="1" hangingPunct="1"/>
            <a:r>
              <a:rPr lang="en-US" altLang="en-US" dirty="0" smtClean="0">
                <a:latin typeface="ClearviewText" pitchFamily="34" charset="0"/>
              </a:rPr>
              <a:t>Examples of God’s Strictness</a:t>
            </a:r>
          </a:p>
          <a:p>
            <a:pPr lvl="2" eaLnBrk="1" hangingPunct="1"/>
            <a:r>
              <a:rPr lang="en-US" altLang="en-US" sz="2600" dirty="0" smtClean="0">
                <a:latin typeface="ClearviewText Light" pitchFamily="34" charset="0"/>
              </a:rPr>
              <a:t>Adam and Eve – Gen 2:16-17</a:t>
            </a:r>
          </a:p>
          <a:p>
            <a:pPr lvl="2" eaLnBrk="1" hangingPunct="1"/>
            <a:r>
              <a:rPr lang="en-US" altLang="en-US" sz="2600" dirty="0" err="1" smtClean="0">
                <a:latin typeface="ClearviewText Light" pitchFamily="34" charset="0"/>
              </a:rPr>
              <a:t>Nadab</a:t>
            </a:r>
            <a:r>
              <a:rPr lang="en-US" altLang="en-US" sz="2600" dirty="0" smtClean="0">
                <a:latin typeface="ClearviewText Light" pitchFamily="34" charset="0"/>
              </a:rPr>
              <a:t> and </a:t>
            </a:r>
            <a:r>
              <a:rPr lang="en-US" altLang="en-US" sz="2600" dirty="0" err="1" smtClean="0">
                <a:latin typeface="ClearviewText Light" pitchFamily="34" charset="0"/>
              </a:rPr>
              <a:t>Abihu</a:t>
            </a:r>
            <a:r>
              <a:rPr lang="en-US" altLang="en-US" sz="2600" dirty="0" smtClean="0">
                <a:latin typeface="ClearviewText Light" pitchFamily="34" charset="0"/>
              </a:rPr>
              <a:t> – Lev 10:1-2</a:t>
            </a:r>
          </a:p>
          <a:p>
            <a:pPr lvl="2" eaLnBrk="1" hangingPunct="1"/>
            <a:r>
              <a:rPr lang="en-US" altLang="en-US" sz="2600" dirty="0" err="1" smtClean="0">
                <a:latin typeface="ClearviewText Light" pitchFamily="34" charset="0"/>
              </a:rPr>
              <a:t>Uzzah</a:t>
            </a:r>
            <a:r>
              <a:rPr lang="en-US" altLang="en-US" sz="2600" dirty="0" smtClean="0">
                <a:latin typeface="ClearviewText Light" pitchFamily="34" charset="0"/>
              </a:rPr>
              <a:t> – 2 Samuel 6:1-7 (1 Chron. 15:12-15)</a:t>
            </a:r>
          </a:p>
          <a:p>
            <a:pPr lvl="2" eaLnBrk="1" hangingPunct="1"/>
            <a:r>
              <a:rPr lang="en-US" altLang="en-US" sz="2600" dirty="0" smtClean="0">
                <a:latin typeface="ClearviewText Light" pitchFamily="34" charset="0"/>
              </a:rPr>
              <a:t>Followers of Jesus – Matt 7:21-23</a:t>
            </a:r>
          </a:p>
          <a:p>
            <a:pPr lvl="2" eaLnBrk="1" hangingPunct="1"/>
            <a:endParaRPr lang="en-US" altLang="en-US" dirty="0" smtClean="0">
              <a:latin typeface="ClearviewText Light" pitchFamily="34" charset="0"/>
            </a:endParaRPr>
          </a:p>
          <a:p>
            <a:pPr lvl="2" eaLnBrk="1" hangingPunct="1"/>
            <a:endParaRPr lang="en-US" altLang="en-US" dirty="0" smtClean="0">
              <a:latin typeface="ClearviewText Ligh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learviewText Thin" pitchFamily="34" charset="0"/>
              </a:rPr>
              <a:t>The Jesus-Authorized Plan of Salvation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6600"/>
                </a:solidFill>
                <a:latin typeface="ClearviewText Light" pitchFamily="34" charset="0"/>
              </a:rPr>
              <a:t>Believe</a:t>
            </a:r>
            <a:r>
              <a:rPr lang="en-US" altLang="en-US" sz="3600" dirty="0" smtClean="0">
                <a:solidFill>
                  <a:srgbClr val="FF6600"/>
                </a:solidFill>
                <a:latin typeface="ClearviewText Light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learviewText Light" pitchFamily="34" charset="0"/>
              </a:rPr>
              <a:t>in Jesus and the Gospel</a:t>
            </a:r>
          </a:p>
          <a:p>
            <a:pPr lvl="1">
              <a:lnSpc>
                <a:spcPct val="90000"/>
              </a:lnSpc>
            </a:pP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“unless you believe that I am He you shall die in your sins” (Jn. 8:24)</a:t>
            </a:r>
          </a:p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6600"/>
                </a:solidFill>
                <a:latin typeface="ClearviewText Light" pitchFamily="34" charset="0"/>
              </a:rPr>
              <a:t>Repent</a:t>
            </a:r>
            <a:r>
              <a:rPr lang="en-US" altLang="en-US" sz="3600" dirty="0" smtClean="0">
                <a:solidFill>
                  <a:srgbClr val="FF6600"/>
                </a:solidFill>
                <a:latin typeface="ClearviewText Light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learviewText Light" pitchFamily="34" charset="0"/>
              </a:rPr>
              <a:t>of sinful ways</a:t>
            </a:r>
          </a:p>
          <a:p>
            <a:pPr lvl="1">
              <a:lnSpc>
                <a:spcPct val="90000"/>
              </a:lnSpc>
            </a:pP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“</a:t>
            </a:r>
            <a:r>
              <a:rPr lang="en-US" altLang="en-US" sz="3200" i="1" dirty="0" err="1" smtClean="0">
                <a:solidFill>
                  <a:schemeClr val="bg1"/>
                </a:solidFill>
                <a:latin typeface="ClearviewText Light" pitchFamily="34" charset="0"/>
              </a:rPr>
              <a:t>God..now</a:t>
            </a: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 commands all men everywhere to repent” (Acts 17:30)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altLang="en-US" sz="3600" b="1" u="sng" dirty="0" smtClean="0">
                <a:solidFill>
                  <a:srgbClr val="FF6600"/>
                </a:solidFill>
                <a:latin typeface="ClearviewText Light" pitchFamily="34" charset="0"/>
              </a:rPr>
              <a:t>Confess</a:t>
            </a:r>
            <a:r>
              <a:rPr lang="en-US" altLang="en-US" sz="3600" dirty="0" smtClean="0">
                <a:solidFill>
                  <a:srgbClr val="FF6600"/>
                </a:solidFill>
                <a:latin typeface="ClearviewText Light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learviewText Light" pitchFamily="34" charset="0"/>
              </a:rPr>
              <a:t>Christ’s name</a:t>
            </a:r>
            <a:endParaRPr lang="en-US" altLang="en-US" sz="3200" i="1" dirty="0" smtClean="0">
              <a:solidFill>
                <a:schemeClr val="bg1"/>
              </a:solidFill>
              <a:latin typeface="ClearviewText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200" i="1" dirty="0">
                <a:solidFill>
                  <a:srgbClr val="FFFFFF"/>
                </a:solidFill>
                <a:latin typeface="ClearviewText Light" pitchFamily="34" charset="0"/>
              </a:rPr>
              <a:t>If you confess with your mouth the Lord </a:t>
            </a:r>
            <a:r>
              <a:rPr lang="en-US" altLang="en-US" sz="3200" i="1" dirty="0" smtClean="0">
                <a:solidFill>
                  <a:srgbClr val="FFFFFF"/>
                </a:solidFill>
                <a:latin typeface="ClearviewText Light" pitchFamily="34" charset="0"/>
              </a:rPr>
              <a:t>Jesus…you </a:t>
            </a:r>
            <a:r>
              <a:rPr lang="en-US" altLang="en-US" sz="3200" i="1" dirty="0">
                <a:solidFill>
                  <a:srgbClr val="FFFFFF"/>
                </a:solidFill>
                <a:latin typeface="ClearviewText Light" pitchFamily="34" charset="0"/>
              </a:rPr>
              <a:t>will be saved (Rom. 10:9</a:t>
            </a:r>
            <a:r>
              <a:rPr lang="en-US" altLang="en-US" sz="3200" i="1" dirty="0" smtClean="0">
                <a:solidFill>
                  <a:srgbClr val="FFFFFF"/>
                </a:solidFill>
                <a:latin typeface="ClearviewText Light" pitchFamily="34" charset="0"/>
              </a:rPr>
              <a:t>)</a:t>
            </a:r>
            <a:endParaRPr lang="en-US" altLang="en-US" sz="3200" i="1" dirty="0">
              <a:solidFill>
                <a:srgbClr val="FFFFFF"/>
              </a:solidFill>
              <a:latin typeface="ClearviewText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learviewText Thin" pitchFamily="34" charset="0"/>
              </a:rPr>
              <a:t>The Jesus-Authorized Plan of Salvation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6600"/>
                </a:solidFill>
                <a:latin typeface="ClearviewText Light" pitchFamily="34" charset="0"/>
              </a:rPr>
              <a:t>Be Baptized</a:t>
            </a:r>
            <a:r>
              <a:rPr lang="en-US" altLang="en-US" sz="3600" dirty="0" smtClean="0">
                <a:solidFill>
                  <a:srgbClr val="FF6600"/>
                </a:solidFill>
                <a:latin typeface="ClearviewText Light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learviewText Light" pitchFamily="34" charset="0"/>
              </a:rPr>
              <a:t>in water</a:t>
            </a:r>
          </a:p>
          <a:p>
            <a:pPr lvl="1">
              <a:lnSpc>
                <a:spcPct val="90000"/>
              </a:lnSpc>
            </a:pP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“Therefore we were buried with Him through </a:t>
            </a:r>
            <a:r>
              <a:rPr lang="en-US" altLang="en-US" sz="3200" b="1" i="1" dirty="0" smtClean="0">
                <a:solidFill>
                  <a:schemeClr val="bg1"/>
                </a:solidFill>
                <a:latin typeface="ClearviewText Light" pitchFamily="34" charset="0"/>
              </a:rPr>
              <a:t>baptism</a:t>
            </a: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 into death, that just as Christ was raised from the dead…even so we also should walk in newness of life” (Rom, 6:4)</a:t>
            </a:r>
          </a:p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solidFill>
                  <a:srgbClr val="FF6600"/>
                </a:solidFill>
                <a:latin typeface="ClearviewText Light" pitchFamily="34" charset="0"/>
              </a:rPr>
              <a:t>Remain faithful</a:t>
            </a:r>
            <a:r>
              <a:rPr lang="en-US" altLang="en-US" sz="3600" dirty="0" smtClean="0">
                <a:solidFill>
                  <a:srgbClr val="FF6600"/>
                </a:solidFill>
                <a:latin typeface="ClearviewText Light" pitchFamily="34" charset="0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ClearviewText Light" pitchFamily="34" charset="0"/>
              </a:rPr>
              <a:t>till death</a:t>
            </a:r>
          </a:p>
          <a:p>
            <a:pPr lvl="1">
              <a:lnSpc>
                <a:spcPct val="90000"/>
              </a:lnSpc>
            </a:pPr>
            <a:r>
              <a:rPr lang="en-US" altLang="en-US" sz="3200" i="1" dirty="0" smtClean="0">
                <a:solidFill>
                  <a:schemeClr val="bg1"/>
                </a:solidFill>
                <a:latin typeface="ClearviewText Light" pitchFamily="34" charset="0"/>
              </a:rPr>
              <a:t>“He who endures till the end will be saved” (Matt, 10:22)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learviewText Thin" pitchFamily="34" charset="0"/>
              </a:rPr>
              <a:t>Taught as “having authority” </a:t>
            </a:r>
            <a:b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learviewText Thin" pitchFamily="34" charset="0"/>
              </a:rPr>
            </a:b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learviewText Thin" pitchFamily="34" charset="0"/>
              </a:rPr>
              <a:t>(1:21, 22)</a:t>
            </a:r>
          </a:p>
          <a:p>
            <a:pPr lvl="1"/>
            <a:r>
              <a:rPr lang="en-US" sz="3200" dirty="0" smtClean="0">
                <a:latin typeface="ClearviewText Thin" pitchFamily="34" charset="0"/>
              </a:rPr>
              <a:t>The “matter” was different </a:t>
            </a:r>
          </a:p>
          <a:p>
            <a:pPr lvl="1"/>
            <a:r>
              <a:rPr lang="en-US" sz="3200" dirty="0" smtClean="0">
                <a:latin typeface="ClearviewText Thin" pitchFamily="34" charset="0"/>
              </a:rPr>
              <a:t>But the astonishment came from the “manner”</a:t>
            </a:r>
          </a:p>
          <a:p>
            <a:pPr lvl="2"/>
            <a:r>
              <a:rPr lang="en-US" sz="2800" dirty="0" smtClean="0">
                <a:latin typeface="ClearviewText" pitchFamily="34" charset="0"/>
              </a:rPr>
              <a:t>“But I say to you” </a:t>
            </a:r>
            <a:br>
              <a:rPr lang="en-US" sz="2800" dirty="0" smtClean="0">
                <a:latin typeface="ClearviewText" pitchFamily="34" charset="0"/>
              </a:rPr>
            </a:br>
            <a:r>
              <a:rPr lang="en-US" sz="2800" dirty="0" smtClean="0">
                <a:latin typeface="ClearviewText" pitchFamily="34" charset="0"/>
              </a:rPr>
              <a:t>(cf. Matt. 5:22, 28, 32, 34, 44)</a:t>
            </a:r>
          </a:p>
          <a:p>
            <a:pPr lvl="2"/>
            <a:r>
              <a:rPr lang="en-US" sz="2800" dirty="0" smtClean="0">
                <a:latin typeface="ClearviewText" pitchFamily="34" charset="0"/>
              </a:rPr>
              <a:t>Authority from the Father </a:t>
            </a:r>
            <a:br>
              <a:rPr lang="en-US" sz="2800" dirty="0" smtClean="0">
                <a:latin typeface="ClearviewText" pitchFamily="34" charset="0"/>
              </a:rPr>
            </a:br>
            <a:r>
              <a:rPr lang="en-US" sz="2800" dirty="0" smtClean="0">
                <a:latin typeface="ClearviewText" pitchFamily="34" charset="0"/>
              </a:rPr>
              <a:t>(Jn. 5:26, 27; Matt. 28:18)</a:t>
            </a:r>
          </a:p>
        </p:txBody>
      </p:sp>
    </p:spTree>
    <p:extLst>
      <p:ext uri="{BB962C8B-B14F-4D97-AF65-F5344CB8AC3E}">
        <p14:creationId xmlns:p14="http://schemas.microsoft.com/office/powerpoint/2010/main" val="134850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learviewText Thin" pitchFamily="34" charset="0"/>
              </a:rPr>
              <a:t>Even demons recognized His authority as the Holy One (1:23, 24)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learviewText Thin" pitchFamily="34" charset="0"/>
              </a:rPr>
              <a:t>Psalm 16:10, “For You will not leave my soul in </a:t>
            </a:r>
            <a:r>
              <a:rPr lang="en-US" dirty="0" err="1" smtClean="0">
                <a:latin typeface="ClearviewText Thin" pitchFamily="34" charset="0"/>
              </a:rPr>
              <a:t>Sheol</a:t>
            </a:r>
            <a:r>
              <a:rPr lang="en-US" dirty="0" smtClean="0">
                <a:latin typeface="ClearviewText Thin" pitchFamily="34" charset="0"/>
              </a:rPr>
              <a:t>, Nor will You allow Your Holy One to see corruption.”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learviewText Thin" pitchFamily="34" charset="0"/>
              </a:rPr>
              <a:t>Works proved His authority (1:25-28)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learviewText Thin" pitchFamily="34" charset="0"/>
              </a:rPr>
              <a:t>John 10:25, 37, 38; 14:11</a:t>
            </a:r>
            <a:endParaRPr lang="en-US" dirty="0">
              <a:latin typeface="ClearviewText Th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9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599" y="4648200"/>
            <a:ext cx="4267201" cy="38472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learviewText Thin" pitchFamily="34" charset="0"/>
              </a:rPr>
              <a:t>TODAY</a:t>
            </a:r>
            <a:endParaRPr lang="en-US" sz="4400" spc="300" dirty="0">
              <a:solidFill>
                <a:schemeClr val="tx1">
                  <a:lumMod val="85000"/>
                  <a:lumOff val="15000"/>
                </a:schemeClr>
              </a:solidFill>
              <a:latin typeface="ClearviewText Thin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638800"/>
            <a:ext cx="754380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“Speak these things, exhort, and rebuke </a:t>
            </a:r>
            <a:r>
              <a:rPr lang="en-US" sz="2800" dirty="0" smtClean="0">
                <a:solidFill>
                  <a:srgbClr val="FF6600"/>
                </a:solidFill>
                <a:latin typeface="Tempus Sans ITC" panose="04020404030D07020202" pitchFamily="82" charset="0"/>
              </a:rPr>
              <a:t>with all authority</a:t>
            </a:r>
            <a:r>
              <a:rPr lang="en-US" sz="28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. Let no one despise you” (Titus 2:15)</a:t>
            </a:r>
          </a:p>
        </p:txBody>
      </p:sp>
    </p:spTree>
    <p:extLst>
      <p:ext uri="{BB962C8B-B14F-4D97-AF65-F5344CB8AC3E}">
        <p14:creationId xmlns:p14="http://schemas.microsoft.com/office/powerpoint/2010/main" val="2261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 Black" panose="020B0A04020102020204" pitchFamily="34" charset="0"/>
              </a:rPr>
              <a:t>What does </a:t>
            </a:r>
            <a:r>
              <a:rPr lang="en-US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“authority” </a:t>
            </a:r>
            <a:r>
              <a:rPr lang="en-US" altLang="en-US" dirty="0" smtClean="0">
                <a:latin typeface="Arial Black" panose="020B0A04020102020204" pitchFamily="34" charset="0"/>
              </a:rPr>
              <a:t>mean?</a:t>
            </a:r>
          </a:p>
          <a:p>
            <a:pPr lvl="1" eaLnBrk="1" hangingPunct="1"/>
            <a:r>
              <a:rPr lang="en-US" altLang="en-US" sz="3600" dirty="0" smtClean="0">
                <a:latin typeface="ClearviewText" pitchFamily="34" charset="0"/>
              </a:rPr>
              <a:t>The right or freedom to act, govern, and enforce laws</a:t>
            </a:r>
          </a:p>
          <a:p>
            <a:pPr lvl="2"/>
            <a:r>
              <a:rPr lang="en-US" altLang="en-US" sz="3200" dirty="0" smtClean="0">
                <a:latin typeface="ClearviewText" pitchFamily="34" charset="0"/>
              </a:rPr>
              <a:t>Grants a person freedom to act as he has been given power to</a:t>
            </a:r>
          </a:p>
          <a:p>
            <a:pPr lvl="2"/>
            <a:r>
              <a:rPr lang="en-US" altLang="en-US" sz="3200" dirty="0" smtClean="0">
                <a:latin typeface="ClearviewText" pitchFamily="34" charset="0"/>
              </a:rPr>
              <a:t>Restricts a person from going beyond the power he was given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599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 Black" panose="020B0A04020102020204" pitchFamily="34" charset="0"/>
              </a:rPr>
              <a:t>What does </a:t>
            </a:r>
            <a:r>
              <a:rPr lang="en-US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“authority” </a:t>
            </a:r>
            <a:r>
              <a:rPr lang="en-US" altLang="en-US" dirty="0" smtClean="0">
                <a:latin typeface="Arial Black" panose="020B0A04020102020204" pitchFamily="34" charset="0"/>
              </a:rPr>
              <a:t>mean?</a:t>
            </a:r>
          </a:p>
          <a:p>
            <a:pPr lvl="1" eaLnBrk="1" hangingPunct="1"/>
            <a:r>
              <a:rPr lang="en-US" altLang="en-US" sz="3600" dirty="0" smtClean="0">
                <a:latin typeface="ClearviewText" pitchFamily="34" charset="0"/>
              </a:rPr>
              <a:t>The right or freedom to act, govern, and enforce laws</a:t>
            </a:r>
          </a:p>
          <a:p>
            <a:pPr lvl="1" eaLnBrk="1" hangingPunct="1"/>
            <a:r>
              <a:rPr lang="en-US" altLang="en-US" sz="3600" b="1" dirty="0" smtClean="0">
                <a:latin typeface="ClearviewText" pitchFamily="34" charset="0"/>
              </a:rPr>
              <a:t>Example: </a:t>
            </a:r>
          </a:p>
          <a:p>
            <a:pPr lvl="2"/>
            <a:r>
              <a:rPr lang="en-US" altLang="en-US" sz="3200" dirty="0">
                <a:latin typeface="ClearviewText" pitchFamily="34" charset="0"/>
              </a:rPr>
              <a:t>G</a:t>
            </a:r>
            <a:r>
              <a:rPr lang="en-US" altLang="en-US" sz="3200" dirty="0" smtClean="0">
                <a:latin typeface="ClearviewText" pitchFamily="34" charset="0"/>
              </a:rPr>
              <a:t>rants the right to </a:t>
            </a:r>
            <a:r>
              <a:rPr lang="en-US" altLang="en-US" sz="3200" i="1" dirty="0" smtClean="0">
                <a:latin typeface="ClearviewText" pitchFamily="34" charset="0"/>
              </a:rPr>
              <a:t>speed</a:t>
            </a:r>
            <a:r>
              <a:rPr lang="en-US" altLang="en-US" sz="3200" dirty="0" smtClean="0">
                <a:latin typeface="ClearviewText" pitchFamily="34" charset="0"/>
              </a:rPr>
              <a:t> </a:t>
            </a:r>
            <a:br>
              <a:rPr lang="en-US" altLang="en-US" sz="3200" dirty="0" smtClean="0">
                <a:latin typeface="ClearviewText" pitchFamily="34" charset="0"/>
              </a:rPr>
            </a:br>
            <a:r>
              <a:rPr lang="en-US" altLang="en-US" sz="3200" dirty="0" smtClean="0">
                <a:latin typeface="ClearviewText" pitchFamily="34" charset="0"/>
              </a:rPr>
              <a:t>up to 80 mph</a:t>
            </a:r>
          </a:p>
          <a:p>
            <a:pPr lvl="2"/>
            <a:r>
              <a:rPr lang="en-US" altLang="en-US" sz="3200" dirty="0" smtClean="0">
                <a:latin typeface="ClearviewText" pitchFamily="34" charset="0"/>
              </a:rPr>
              <a:t>Limits any right to </a:t>
            </a:r>
            <a:r>
              <a:rPr lang="en-US" altLang="en-US" sz="3200" i="1" dirty="0" smtClean="0">
                <a:latin typeface="ClearviewText" pitchFamily="34" charset="0"/>
              </a:rPr>
              <a:t>speed</a:t>
            </a:r>
            <a:r>
              <a:rPr lang="en-US" altLang="en-US" sz="3200" dirty="0" smtClean="0">
                <a:latin typeface="ClearviewText" pitchFamily="34" charset="0"/>
              </a:rPr>
              <a:t/>
            </a:r>
            <a:br>
              <a:rPr lang="en-US" altLang="en-US" sz="3200" dirty="0" smtClean="0">
                <a:latin typeface="ClearviewText" pitchFamily="34" charset="0"/>
              </a:rPr>
            </a:br>
            <a:r>
              <a:rPr lang="en-US" altLang="en-US" sz="3200" dirty="0" smtClean="0">
                <a:latin typeface="ClearviewText" pitchFamily="34" charset="0"/>
              </a:rPr>
              <a:t>beyond 80 mph</a:t>
            </a:r>
          </a:p>
        </p:txBody>
      </p:sp>
      <p:pic>
        <p:nvPicPr>
          <p:cNvPr id="2056" name="Picture 8" descr="http://upload.wikimedia.org/wikipedia/commons/thumb/7/72/Speed_limit_80_sign.svg/175px-Speed_limit_80_sig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38400" cy="30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114800"/>
            <a:ext cx="74676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305800" cy="4343400"/>
          </a:xfrm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 Black" panose="020B0A04020102020204" pitchFamily="34" charset="0"/>
              </a:rPr>
              <a:t>What does </a:t>
            </a:r>
            <a:r>
              <a:rPr lang="en-US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“authority” </a:t>
            </a:r>
            <a:r>
              <a:rPr lang="en-US" altLang="en-US" dirty="0" smtClean="0">
                <a:latin typeface="Arial Black" panose="020B0A04020102020204" pitchFamily="34" charset="0"/>
              </a:rPr>
              <a:t>mean?</a:t>
            </a:r>
          </a:p>
          <a:p>
            <a:pPr lvl="1" eaLnBrk="1" hangingPunct="1"/>
            <a:r>
              <a:rPr lang="en-US" altLang="en-US" sz="3600" dirty="0" smtClean="0">
                <a:latin typeface="ClearviewText" pitchFamily="34" charset="0"/>
              </a:rPr>
              <a:t>The right or freedom to act, govern, and enforce laws</a:t>
            </a:r>
          </a:p>
          <a:p>
            <a:pPr lvl="1" eaLnBrk="1" hangingPunct="1"/>
            <a:r>
              <a:rPr lang="en-US" altLang="en-US" sz="3600" b="1" dirty="0" smtClean="0">
                <a:latin typeface="ClearviewText" pitchFamily="34" charset="0"/>
              </a:rPr>
              <a:t>Example (1 Cor. 9:1-6): </a:t>
            </a:r>
          </a:p>
          <a:p>
            <a:pPr lvl="2"/>
            <a:r>
              <a:rPr lang="en-US" altLang="en-US" sz="3200" b="1" dirty="0" smtClean="0">
                <a:latin typeface="ClearviewText" pitchFamily="34" charset="0"/>
              </a:rPr>
              <a:t>The </a:t>
            </a: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viewText" pitchFamily="34" charset="0"/>
              </a:rPr>
              <a:t>“right” </a:t>
            </a:r>
            <a:r>
              <a:rPr lang="en-US" altLang="en-US" sz="3200" b="1" dirty="0" smtClean="0">
                <a:latin typeface="ClearviewText" pitchFamily="34" charset="0"/>
              </a:rPr>
              <a:t>to receive maintenance</a:t>
            </a:r>
          </a:p>
          <a:p>
            <a:pPr lvl="2"/>
            <a:r>
              <a:rPr lang="en-US" altLang="en-US" sz="3200" b="1" dirty="0" smtClean="0">
                <a:latin typeface="ClearviewText" pitchFamily="34" charset="0"/>
              </a:rPr>
              <a:t>The </a:t>
            </a: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viewText" pitchFamily="34" charset="0"/>
              </a:rPr>
              <a:t>“right” </a:t>
            </a:r>
            <a:r>
              <a:rPr lang="en-US" altLang="en-US" sz="3200" b="1" dirty="0" smtClean="0">
                <a:latin typeface="ClearviewText" pitchFamily="34" charset="0"/>
              </a:rPr>
              <a:t>to marry</a:t>
            </a:r>
          </a:p>
          <a:p>
            <a:pPr lvl="2"/>
            <a:r>
              <a:rPr lang="en-US" altLang="en-US" sz="3200" b="1" dirty="0" smtClean="0">
                <a:latin typeface="ClearviewText" pitchFamily="34" charset="0"/>
              </a:rPr>
              <a:t>The </a:t>
            </a:r>
            <a:r>
              <a:rPr lang="en-US" alt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viewText" pitchFamily="34" charset="0"/>
              </a:rPr>
              <a:t>“right” </a:t>
            </a:r>
            <a:r>
              <a:rPr lang="en-US" altLang="en-US" sz="3200" b="1" dirty="0" smtClean="0">
                <a:latin typeface="ClearviewText" pitchFamily="34" charset="0"/>
              </a:rPr>
              <a:t>to refrain from working (as a tent maker, Acts 18:3)</a:t>
            </a:r>
          </a:p>
        </p:txBody>
      </p:sp>
    </p:spTree>
    <p:extLst>
      <p:ext uri="{BB962C8B-B14F-4D97-AF65-F5344CB8AC3E}">
        <p14:creationId xmlns:p14="http://schemas.microsoft.com/office/powerpoint/2010/main" val="1943442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Jesus has all power to enact and enforce laws as our King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John 12:12-15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Matt 28:18 – </a:t>
            </a:r>
            <a:r>
              <a:rPr lang="en-US" altLang="en-US" i="1" dirty="0" smtClean="0">
                <a:solidFill>
                  <a:schemeClr val="bg1"/>
                </a:solidFill>
                <a:latin typeface="ClearviewText" pitchFamily="34" charset="0"/>
              </a:rPr>
              <a:t>“All authority has been given to Me in heaven and on earth.”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Our authority is to act within Christ’s authority (Col. 3:17)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Within what is revealed in the New Testament (Heb. 1:1-2; </a:t>
            </a:r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2:1-4; 1 </a:t>
            </a:r>
            <a:r>
              <a:rPr lang="en-US" altLang="en-US" dirty="0" smtClean="0">
                <a:solidFill>
                  <a:schemeClr val="bg1"/>
                </a:solidFill>
                <a:latin typeface="ClearviewText" pitchFamily="34" charset="0"/>
              </a:rPr>
              <a:t>Cor. 14:37; 1 Thess. 4:2)</a:t>
            </a:r>
          </a:p>
        </p:txBody>
      </p:sp>
    </p:spTree>
    <p:extLst>
      <p:ext uri="{BB962C8B-B14F-4D97-AF65-F5344CB8AC3E}">
        <p14:creationId xmlns:p14="http://schemas.microsoft.com/office/powerpoint/2010/main" val="1017695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/>
            <a:r>
              <a:rPr lang="en-US" alt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learviewText Thin" pitchFamily="34" charset="0"/>
              </a:rPr>
              <a:t>Authority in Religion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There is Strictness in God’s law.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2 John 9 – </a:t>
            </a:r>
            <a:r>
              <a:rPr lang="en-US" altLang="en-US" i="1" dirty="0" smtClean="0">
                <a:solidFill>
                  <a:schemeClr val="bg1"/>
                </a:solidFill>
                <a:latin typeface="ClearviewText Thin" pitchFamily="34" charset="0"/>
              </a:rPr>
              <a:t>“Whoever transgress and does not abide in the doctrine of </a:t>
            </a:r>
            <a:r>
              <a:rPr lang="en-US" altLang="en-US" i="1" u="sng" dirty="0" smtClean="0">
                <a:solidFill>
                  <a:schemeClr val="bg1"/>
                </a:solidFill>
                <a:latin typeface="ClearviewText Thin" pitchFamily="34" charset="0"/>
              </a:rPr>
              <a:t>Christ</a:t>
            </a:r>
            <a:r>
              <a:rPr lang="en-US" altLang="en-US" i="1" dirty="0" smtClean="0">
                <a:solidFill>
                  <a:schemeClr val="bg1"/>
                </a:solidFill>
                <a:latin typeface="ClearviewText Thin" pitchFamily="34" charset="0"/>
              </a:rPr>
              <a:t> does not have God.  He who abides in the doctrine of </a:t>
            </a:r>
            <a:r>
              <a:rPr lang="en-US" altLang="en-US" i="1" u="sng" dirty="0" smtClean="0">
                <a:solidFill>
                  <a:schemeClr val="bg1"/>
                </a:solidFill>
                <a:latin typeface="ClearviewText Thin" pitchFamily="34" charset="0"/>
              </a:rPr>
              <a:t>Christ</a:t>
            </a:r>
            <a:r>
              <a:rPr lang="en-US" altLang="en-US" i="1" dirty="0" smtClean="0">
                <a:solidFill>
                  <a:schemeClr val="bg1"/>
                </a:solidFill>
                <a:latin typeface="ClearviewText Thin" pitchFamily="34" charset="0"/>
              </a:rPr>
              <a:t> has both the father and the son.”</a:t>
            </a:r>
          </a:p>
          <a:p>
            <a:pPr lvl="2" eaLnBrk="1" hangingPunct="1"/>
            <a:endParaRPr lang="en-US" altLang="en-US" i="1" dirty="0" smtClean="0">
              <a:solidFill>
                <a:schemeClr val="bg1"/>
              </a:solidFill>
              <a:latin typeface="ClearviewText Thin" pitchFamily="34" charset="0"/>
            </a:endParaRPr>
          </a:p>
          <a:p>
            <a:pPr lvl="2" eaLnBrk="1" hangingPunct="1"/>
            <a:endParaRPr lang="en-US" altLang="en-US" i="1" dirty="0" smtClean="0">
              <a:solidFill>
                <a:schemeClr val="bg1"/>
              </a:solidFill>
              <a:latin typeface="ClearviewText Thin" pitchFamily="34" charset="0"/>
            </a:endParaRPr>
          </a:p>
          <a:p>
            <a:pPr lvl="2" eaLnBrk="1" hangingPunct="1"/>
            <a:endParaRPr lang="en-US" altLang="en-US" i="1" dirty="0" smtClean="0">
              <a:solidFill>
                <a:schemeClr val="bg1"/>
              </a:solidFill>
              <a:latin typeface="ClearviewText Thin" pitchFamily="34" charset="0"/>
            </a:endParaRPr>
          </a:p>
          <a:p>
            <a:pPr lvl="2" eaLnBrk="1" hangingPunct="1"/>
            <a:endParaRPr lang="en-US" altLang="en-US" i="1" dirty="0" smtClean="0">
              <a:solidFill>
                <a:schemeClr val="bg1"/>
              </a:solidFill>
              <a:latin typeface="ClearviewText Thin" pitchFamily="34" charset="0"/>
            </a:endParaRPr>
          </a:p>
          <a:p>
            <a:pPr lvl="2" eaLnBrk="1" hangingPunct="1"/>
            <a:endParaRPr lang="en-US" altLang="en-US" dirty="0" smtClean="0">
              <a:solidFill>
                <a:schemeClr val="bg1"/>
              </a:solidFill>
              <a:latin typeface="ClearviewText Thin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371600" y="3962400"/>
            <a:ext cx="2819400" cy="25146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4419600"/>
            <a:ext cx="17526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ClearviewText Thin" pitchFamily="34" charset="0"/>
              </a:rPr>
              <a:t>Doctrine of Christ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ClearviewText Thin" pitchFamily="34" charset="0"/>
              </a:rPr>
              <a:t>Has </a:t>
            </a:r>
            <a:r>
              <a:rPr lang="en-US" altLang="en-US" dirty="0" smtClean="0">
                <a:solidFill>
                  <a:schemeClr val="bg1"/>
                </a:solidFill>
                <a:latin typeface="ClearviewText Thin" pitchFamily="34" charset="0"/>
              </a:rPr>
              <a:t>Father &amp; Son</a:t>
            </a:r>
            <a:endParaRPr lang="en-US" altLang="en-US" dirty="0">
              <a:solidFill>
                <a:schemeClr val="bg1"/>
              </a:solidFill>
              <a:latin typeface="ClearviewText Thin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68427" y="4722037"/>
            <a:ext cx="2718373" cy="8002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txBody>
          <a:bodyPr vert="horz" wrap="none" lIns="182880" tIns="182880" rIns="182880" bIns="18288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ClearviewText Light" pitchFamily="34" charset="0"/>
              </a:rPr>
              <a:t>Not With God</a:t>
            </a:r>
            <a:endParaRPr lang="en-US" altLang="en-US" sz="2800" b="1" dirty="0">
              <a:solidFill>
                <a:schemeClr val="bg1"/>
              </a:solidFill>
              <a:latin typeface="ClearviewText Ligh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57599" y="4800600"/>
            <a:ext cx="2247139" cy="685800"/>
            <a:chOff x="3657599" y="4800600"/>
            <a:chExt cx="2247139" cy="685800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3657599" y="4800600"/>
              <a:ext cx="2247139" cy="6858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342900 h 21600"/>
                <a:gd name="T4" fmla="*/ 1257300 w 21600"/>
                <a:gd name="T5" fmla="*/ 685800 h 21600"/>
                <a:gd name="T6" fmla="*/ 1676400 w 21600"/>
                <a:gd name="T7" fmla="*/ 3429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38600" y="4891314"/>
              <a:ext cx="171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transgresses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529</Words>
  <Application>Microsoft Office PowerPoint</Application>
  <PresentationFormat>On-screen Show (4:3)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Arial Black</vt:lpstr>
      <vt:lpstr>ClearviewText</vt:lpstr>
      <vt:lpstr>Tempus Sans ITC</vt:lpstr>
      <vt:lpstr>Times New Roman</vt:lpstr>
      <vt:lpstr>Calibri</vt:lpstr>
      <vt:lpstr>ClearviewText Light</vt:lpstr>
      <vt:lpstr>ClearviewText Thin</vt:lpstr>
      <vt:lpstr>Wingdings</vt:lpstr>
      <vt:lpstr>1_Default Design</vt:lpstr>
      <vt:lpstr>Custom Design</vt:lpstr>
      <vt:lpstr>1_Custom Design</vt:lpstr>
      <vt:lpstr>2_Default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Authority in Religion</vt:lpstr>
      <vt:lpstr>Authority in Religion</vt:lpstr>
      <vt:lpstr>Authority in Religion</vt:lpstr>
      <vt:lpstr>Authority in Religion</vt:lpstr>
      <vt:lpstr>Authority in Religion</vt:lpstr>
      <vt:lpstr>Authority in Religion</vt:lpstr>
      <vt:lpstr>The Jesus-Authorized Plan of Salvation</vt:lpstr>
      <vt:lpstr>The Jesus-Authorized Plan of Salvation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Authority</dc:title>
  <dc:creator>gen1@revandcreation.com;Steve Monts</dc:creator>
  <cp:lastModifiedBy>Steven J. Wallace</cp:lastModifiedBy>
  <cp:revision>55</cp:revision>
  <dcterms:created xsi:type="dcterms:W3CDTF">2002-02-21T22:26:20Z</dcterms:created>
  <dcterms:modified xsi:type="dcterms:W3CDTF">2015-04-17T21:17:59Z</dcterms:modified>
</cp:coreProperties>
</file>